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81" r:id="rId4"/>
    <p:sldId id="282" r:id="rId5"/>
    <p:sldId id="259" r:id="rId6"/>
    <p:sldId id="283" r:id="rId7"/>
    <p:sldId id="289" r:id="rId8"/>
    <p:sldId id="284" r:id="rId9"/>
    <p:sldId id="285" r:id="rId10"/>
    <p:sldId id="286" r:id="rId11"/>
    <p:sldId id="290" r:id="rId12"/>
    <p:sldId id="291" r:id="rId13"/>
    <p:sldId id="294" r:id="rId14"/>
    <p:sldId id="295" r:id="rId15"/>
    <p:sldId id="296" r:id="rId16"/>
    <p:sldId id="276" r:id="rId17"/>
    <p:sldId id="292" r:id="rId18"/>
    <p:sldId id="288" r:id="rId19"/>
    <p:sldId id="293" r:id="rId20"/>
    <p:sldId id="277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33" autoAdjust="0"/>
  </p:normalViewPr>
  <p:slideViewPr>
    <p:cSldViewPr>
      <p:cViewPr varScale="1">
        <p:scale>
          <a:sx n="119" d="100"/>
          <a:sy n="119" d="100"/>
        </p:scale>
        <p:origin x="12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BBB4A-0ECB-4A64-9DE5-BDBB41B3C25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0EF2A-78CB-4159-BAA2-04B7F2FF89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79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72008" y="5776887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6070680"/>
            <a:ext cx="8696792" cy="6194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249" y="4193"/>
            <a:ext cx="9162249" cy="476611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5DF928-2DC4-A187-1D18-2EB866CC18FB}"/>
              </a:ext>
            </a:extLst>
          </p:cNvPr>
          <p:cNvSpPr txBox="1"/>
          <p:nvPr/>
        </p:nvSpPr>
        <p:spPr>
          <a:xfrm>
            <a:off x="1828133" y="4453448"/>
            <a:ext cx="5539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Myriad Pro" panose="020B0503030403020204" pitchFamily="34" charset="0"/>
              </a:rPr>
              <a:t>Sottomisura 4.2 Sostegno a investimenti a favore </a:t>
            </a:r>
            <a:r>
              <a:rPr lang="it-IT" sz="2000" b="1" dirty="0" smtClean="0">
                <a:latin typeface="Myriad Pro" panose="020B0503030403020204" pitchFamily="34" charset="0"/>
              </a:rPr>
              <a:t>della trasformazione  dei </a:t>
            </a:r>
            <a:r>
              <a:rPr lang="it-IT" sz="2000" b="1" dirty="0">
                <a:latin typeface="Myriad Pro" panose="020B0503030403020204" pitchFamily="34" charset="0"/>
              </a:rPr>
              <a:t>prodotti agricoli.– </a:t>
            </a:r>
            <a:r>
              <a:rPr lang="it-IT" sz="2000" b="1" dirty="0" smtClean="0">
                <a:latin typeface="Myriad Pro" panose="020B0503030403020204" pitchFamily="34" charset="0"/>
              </a:rPr>
              <a:t>Francesca Severini</a:t>
            </a:r>
            <a:endParaRPr lang="it-IT" sz="2000" b="1" dirty="0">
              <a:latin typeface="Myriad Pro" panose="020B0503030403020204" pitchFamily="34" charset="0"/>
            </a:endParaRPr>
          </a:p>
          <a:p>
            <a:pPr algn="ctr"/>
            <a:r>
              <a:rPr lang="it-IT" sz="2000" b="1" dirty="0">
                <a:latin typeface="Myriad Pro" panose="020B0503030403020204" pitchFamily="34" charset="0"/>
              </a:rPr>
              <a:t>Mercoledì 25 maggio 2022 – Cartoceto (PU)</a:t>
            </a:r>
          </a:p>
        </p:txBody>
      </p:sp>
    </p:spTree>
    <p:extLst>
      <p:ext uri="{BB962C8B-B14F-4D97-AF65-F5344CB8AC3E}">
        <p14:creationId xmlns:p14="http://schemas.microsoft.com/office/powerpoint/2010/main" val="27053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CC7C879-3C42-4E7E-B23C-632197D8D88C}"/>
              </a:ext>
            </a:extLst>
          </p:cNvPr>
          <p:cNvSpPr/>
          <p:nvPr/>
        </p:nvSpPr>
        <p:spPr>
          <a:xfrm>
            <a:off x="281367" y="965811"/>
            <a:ext cx="8651657" cy="5049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</a:pPr>
            <a:r>
              <a:rPr lang="it-IT" sz="2600" b="1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REQUISITI DEL PROGETTO 3</a:t>
            </a:r>
            <a:endParaRPr lang="it-IT" sz="26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 hangingPunct="0"/>
            <a:endParaRPr lang="it-IT" dirty="0" smtClean="0"/>
          </a:p>
          <a:p>
            <a:pPr marL="514350" lvl="0" indent="-285750" algn="just" fontAlgn="base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it-IT" dirty="0" smtClean="0"/>
              <a:t>Realizzare </a:t>
            </a:r>
            <a:r>
              <a:rPr lang="it-IT" dirty="0"/>
              <a:t>investimenti per un valore di spesa, al netto di eventuali spese tecniche, pari o superiore </a:t>
            </a:r>
            <a:r>
              <a:rPr lang="it-IT" dirty="0" smtClean="0"/>
              <a:t>a </a:t>
            </a:r>
            <a:r>
              <a:rPr lang="it-IT" dirty="0"/>
              <a:t>:</a:t>
            </a:r>
          </a:p>
          <a:p>
            <a:pPr lvl="1" fontAlgn="base" hangingPunct="0"/>
            <a:r>
              <a:rPr lang="it-IT" dirty="0"/>
              <a:t>€ 300.000,00 per le OP del settore ortofrutta</a:t>
            </a:r>
            <a:endParaRPr lang="it-IT" sz="2000" b="1" dirty="0"/>
          </a:p>
          <a:p>
            <a:pPr lvl="1" fontAlgn="base" hangingPunct="0"/>
            <a:r>
              <a:rPr lang="it-IT" dirty="0"/>
              <a:t>€ 100.000,00 per tutti gli altri </a:t>
            </a:r>
            <a:r>
              <a:rPr lang="it-IT" dirty="0" smtClean="0"/>
              <a:t>settori</a:t>
            </a:r>
          </a:p>
          <a:p>
            <a:pPr lvl="1" fontAlgn="base" hangingPunct="0"/>
            <a:endParaRPr lang="it-IT" dirty="0"/>
          </a:p>
          <a:p>
            <a:pPr marL="552450" lvl="1" indent="-285750" fontAlgn="base" hangingPunct="0">
              <a:buFont typeface="Wingdings" panose="05000000000000000000" pitchFamily="2" charset="2"/>
              <a:buChar char="q"/>
            </a:pPr>
            <a:r>
              <a:rPr lang="it-IT" dirty="0" smtClean="0"/>
              <a:t>Raggiungere un punteggio minimo</a:t>
            </a:r>
          </a:p>
          <a:p>
            <a:pPr marL="266700" lvl="1" fontAlgn="base" hangingPunct="0"/>
            <a:endParaRPr lang="it-IT" dirty="0" smtClean="0"/>
          </a:p>
          <a:p>
            <a:pPr marL="552450" lvl="1" indent="-285750" algn="just" fontAlgn="base" hangingPunct="0">
              <a:buFont typeface="Wingdings" panose="05000000000000000000" pitchFamily="2" charset="2"/>
              <a:buChar char="q"/>
            </a:pPr>
            <a:r>
              <a:rPr lang="it-IT" dirty="0"/>
              <a:t>Essere </a:t>
            </a:r>
            <a:r>
              <a:rPr lang="it-IT" dirty="0" smtClean="0"/>
              <a:t>cantierabile: entro </a:t>
            </a:r>
            <a:r>
              <a:rPr lang="it-IT" dirty="0"/>
              <a:t>3 mesi dalla scadenza della presentazione delle domande di sostegno, sono acquisiti tutti i titoli abilitativi richiesti dalla normativa </a:t>
            </a:r>
            <a:r>
              <a:rPr lang="it-IT" dirty="0" smtClean="0"/>
              <a:t>vigente.</a:t>
            </a:r>
          </a:p>
          <a:p>
            <a:pPr marL="542925" lvl="1" algn="just" fontAlgn="base" hangingPunct="0"/>
            <a:r>
              <a:rPr lang="it-IT" dirty="0" smtClean="0"/>
              <a:t>Al </a:t>
            </a:r>
            <a:r>
              <a:rPr lang="it-IT" dirty="0"/>
              <a:t>momento della presentazione della domanda, tuttavia, tutte le richieste/segnalazioni/comunicazioni devono risultare già presentate all’ente </a:t>
            </a:r>
            <a:r>
              <a:rPr lang="it-IT" dirty="0" smtClean="0"/>
              <a:t>competente.</a:t>
            </a:r>
            <a:endParaRPr lang="it-IT" dirty="0"/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/>
          </a:p>
          <a:p>
            <a:pPr marL="228600" algn="just">
              <a:lnSpc>
                <a:spcPct val="107000"/>
              </a:lnSpc>
            </a:pPr>
            <a:r>
              <a:rPr lang="it-IT" dirty="0"/>
              <a:t> 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0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CC7C879-3C42-4E7E-B23C-632197D8D88C}"/>
              </a:ext>
            </a:extLst>
          </p:cNvPr>
          <p:cNvSpPr/>
          <p:nvPr/>
        </p:nvSpPr>
        <p:spPr>
          <a:xfrm>
            <a:off x="281367" y="965811"/>
            <a:ext cx="8651657" cy="450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</a:pPr>
            <a:r>
              <a:rPr lang="it-IT" sz="2600" b="1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INVESTIMENTI AMMESSI 1</a:t>
            </a:r>
          </a:p>
          <a:p>
            <a:pPr marL="228600" algn="just">
              <a:lnSpc>
                <a:spcPct val="107000"/>
              </a:lnSpc>
            </a:pPr>
            <a:endParaRPr lang="it-IT" sz="26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 algn="just">
              <a:lnSpc>
                <a:spcPct val="107000"/>
              </a:lnSpc>
              <a:buAutoNum type="alphaLcPeriod"/>
            </a:pPr>
            <a:r>
              <a:rPr lang="it-IT" dirty="0" smtClean="0"/>
              <a:t>Costruzione, acquisizione </a:t>
            </a:r>
            <a:r>
              <a:rPr lang="it-IT" dirty="0"/>
              <a:t>o il miglioramento di immobili </a:t>
            </a:r>
            <a:r>
              <a:rPr lang="it-IT" dirty="0" smtClean="0"/>
              <a:t>anche </a:t>
            </a:r>
            <a:r>
              <a:rPr lang="it-IT" dirty="0"/>
              <a:t>mediante leasing </a:t>
            </a:r>
            <a:r>
              <a:rPr lang="it-IT" dirty="0" smtClean="0"/>
              <a:t>escluso </a:t>
            </a:r>
            <a:r>
              <a:rPr lang="it-IT" dirty="0"/>
              <a:t>l’acquisto di </a:t>
            </a:r>
            <a:r>
              <a:rPr lang="it-IT" dirty="0" smtClean="0"/>
              <a:t>terreni. </a:t>
            </a:r>
          </a:p>
          <a:p>
            <a:pPr marL="571500" indent="-342900" algn="just">
              <a:lnSpc>
                <a:spcPct val="107000"/>
              </a:lnSpc>
              <a:buAutoNum type="alphaLcPeriod"/>
            </a:pPr>
            <a:r>
              <a:rPr lang="it-IT" dirty="0" smtClean="0"/>
              <a:t>acquisto </a:t>
            </a:r>
            <a:r>
              <a:rPr lang="it-IT" dirty="0"/>
              <a:t>o il leasing </a:t>
            </a:r>
            <a:r>
              <a:rPr lang="it-IT" dirty="0" smtClean="0"/>
              <a:t>con </a:t>
            </a:r>
            <a:r>
              <a:rPr lang="it-IT" dirty="0"/>
              <a:t>patto di acquisto di macchinari, attrezzature e impianti nuovi, compresi i programmi informatici, </a:t>
            </a:r>
            <a:endParaRPr lang="it-IT" dirty="0" smtClean="0"/>
          </a:p>
          <a:p>
            <a:pPr marL="571500" indent="-342900" algn="just">
              <a:lnSpc>
                <a:spcPct val="107000"/>
              </a:lnSpc>
              <a:buAutoNum type="alphaLcPeriod"/>
            </a:pPr>
            <a:r>
              <a:rPr lang="it-IT" dirty="0" smtClean="0"/>
              <a:t>acquisto </a:t>
            </a:r>
            <a:r>
              <a:rPr lang="it-IT" dirty="0"/>
              <a:t>di apparecchiature e strumentazioni informatiche direttamente connesse agli investimenti finanziati;</a:t>
            </a:r>
          </a:p>
          <a:p>
            <a:pPr marL="571500" indent="-342900" algn="just">
              <a:lnSpc>
                <a:spcPct val="107000"/>
              </a:lnSpc>
              <a:buAutoNum type="alphaLcPeriod"/>
            </a:pPr>
            <a:r>
              <a:rPr lang="it-IT" dirty="0" smtClean="0"/>
              <a:t>acquisto </a:t>
            </a:r>
            <a:r>
              <a:rPr lang="it-IT" dirty="0"/>
              <a:t>di brevetti, licenze, copyright, marchi commerciali, nel limite del 10% del totale degli investimenti di cui sopra</a:t>
            </a:r>
            <a:r>
              <a:rPr lang="it-IT" dirty="0" smtClean="0"/>
              <a:t>;</a:t>
            </a:r>
          </a:p>
          <a:p>
            <a:pPr marL="228600" algn="just">
              <a:lnSpc>
                <a:spcPct val="107000"/>
              </a:lnSpc>
            </a:pPr>
            <a:endParaRPr lang="it-IT" dirty="0"/>
          </a:p>
          <a:p>
            <a:pPr marL="571500" indent="-342900" algn="just">
              <a:lnSpc>
                <a:spcPct val="107000"/>
              </a:lnSpc>
              <a:buAutoNum type="alphaLcPeriod"/>
            </a:pPr>
            <a:endParaRPr lang="it-IT" dirty="0"/>
          </a:p>
          <a:p>
            <a:pPr marL="228600" algn="just">
              <a:lnSpc>
                <a:spcPct val="107000"/>
              </a:lnSpc>
            </a:pPr>
            <a:r>
              <a:rPr lang="it-IT" dirty="0"/>
              <a:t> 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144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CC7C879-3C42-4E7E-B23C-632197D8D88C}"/>
              </a:ext>
            </a:extLst>
          </p:cNvPr>
          <p:cNvSpPr/>
          <p:nvPr/>
        </p:nvSpPr>
        <p:spPr>
          <a:xfrm>
            <a:off x="281367" y="965811"/>
            <a:ext cx="8651657" cy="5318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</a:pPr>
            <a:r>
              <a:rPr lang="it-IT" sz="2600" b="1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INVESTIMENTI AMMESSI 2</a:t>
            </a:r>
            <a:endParaRPr lang="it-IT" sz="26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52450" lvl="0" indent="-28575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dirty="0" smtClean="0"/>
              <a:t>investimenti </a:t>
            </a:r>
            <a:r>
              <a:rPr lang="it-IT" dirty="0"/>
              <a:t>finalizzati alla riduzione dei consumi energetici </a:t>
            </a:r>
            <a:r>
              <a:rPr lang="it-IT" dirty="0" smtClean="0"/>
              <a:t>rappresentati </a:t>
            </a:r>
            <a:r>
              <a:rPr lang="it-IT" dirty="0"/>
              <a:t>da strutture </a:t>
            </a:r>
            <a:r>
              <a:rPr lang="it-IT" dirty="0" smtClean="0"/>
              <a:t>fisse, impianti </a:t>
            </a:r>
            <a:r>
              <a:rPr lang="it-IT" dirty="0"/>
              <a:t>e macchine che garantiscono </a:t>
            </a:r>
            <a:r>
              <a:rPr lang="it-IT" dirty="0" smtClean="0"/>
              <a:t>un </a:t>
            </a:r>
            <a:r>
              <a:rPr lang="it-IT" dirty="0"/>
              <a:t>risparmio energetico di oltre il 30%;</a:t>
            </a:r>
          </a:p>
          <a:p>
            <a:pPr marL="552450" indent="-28575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dirty="0" smtClean="0"/>
              <a:t>gli </a:t>
            </a:r>
            <a:r>
              <a:rPr lang="it-IT" dirty="0"/>
              <a:t>impianti per la produzione di energia debbono avere una capacità produttiva equivalente ai consumi energetici aziendali post investimento</a:t>
            </a:r>
            <a:r>
              <a:rPr lang="it-IT" dirty="0" smtClean="0"/>
              <a:t>: tale </a:t>
            </a:r>
            <a:r>
              <a:rPr lang="it-IT" dirty="0"/>
              <a:t>capacità non può comunque essere superiore a 250 </a:t>
            </a:r>
            <a:r>
              <a:rPr lang="it-IT" dirty="0" err="1"/>
              <a:t>Kw</a:t>
            </a:r>
            <a:r>
              <a:rPr lang="it-IT" dirty="0"/>
              <a:t> elettrici, nel caso di impianti a biogas, mentre nel caso di biomasse ed impianti fotovoltaici, il limite sarà pari a 500 </a:t>
            </a:r>
            <a:r>
              <a:rPr lang="it-IT" dirty="0" err="1"/>
              <a:t>Kw</a:t>
            </a:r>
            <a:r>
              <a:rPr lang="it-IT" dirty="0"/>
              <a:t> elettrici;</a:t>
            </a:r>
          </a:p>
          <a:p>
            <a:pPr marL="552450" lvl="0" indent="-28575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dirty="0" smtClean="0"/>
              <a:t>sono </a:t>
            </a:r>
            <a:r>
              <a:rPr lang="it-IT" dirty="0"/>
              <a:t>ammissibili gli investimenti per la produzione di energia da biogas che </a:t>
            </a:r>
            <a:r>
              <a:rPr lang="it-IT" dirty="0" smtClean="0"/>
              <a:t>utilizzano esclusivamente </a:t>
            </a:r>
            <a:r>
              <a:rPr lang="it-IT" dirty="0"/>
              <a:t>sottoprodotti dell’azienda o di altre aziende </a:t>
            </a:r>
            <a:r>
              <a:rPr lang="it-IT" dirty="0" smtClean="0"/>
              <a:t>locali: non </a:t>
            </a:r>
            <a:r>
              <a:rPr lang="it-IT" dirty="0"/>
              <a:t>è ammesso l’utilizzo di materia prima derivante da colture dedicate nella produzione di energia.</a:t>
            </a:r>
          </a:p>
          <a:p>
            <a:pPr marL="552450" lvl="0" indent="-28575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dirty="0" smtClean="0"/>
              <a:t>nel </a:t>
            </a:r>
            <a:r>
              <a:rPr lang="it-IT" dirty="0"/>
              <a:t>caso di produzione di energia elettrica da biomasse, almeno il 40% dell’energia calorica generata nel processo di produzione energetica deve essere utilizzato nel ciclo produttivo aziendale</a:t>
            </a:r>
          </a:p>
          <a:p>
            <a:pPr marL="228600" algn="just">
              <a:lnSpc>
                <a:spcPct val="107000"/>
              </a:lnSpc>
            </a:pPr>
            <a:endParaRPr lang="it-IT" dirty="0"/>
          </a:p>
          <a:p>
            <a:pPr marL="228600" algn="just">
              <a:lnSpc>
                <a:spcPct val="107000"/>
              </a:lnSpc>
            </a:pPr>
            <a:r>
              <a:rPr lang="it-IT" dirty="0"/>
              <a:t> 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8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CC7C879-3C42-4E7E-B23C-632197D8D88C}"/>
              </a:ext>
            </a:extLst>
          </p:cNvPr>
          <p:cNvSpPr/>
          <p:nvPr/>
        </p:nvSpPr>
        <p:spPr>
          <a:xfrm>
            <a:off x="281367" y="965811"/>
            <a:ext cx="8651657" cy="5262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</a:pPr>
            <a:r>
              <a:rPr lang="it-IT" sz="2600" b="1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Spese ammesse 1</a:t>
            </a:r>
            <a:endParaRPr lang="it-IT" sz="26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</a:pPr>
            <a:endParaRPr lang="it-IT" dirty="0" smtClean="0"/>
          </a:p>
          <a:p>
            <a:pPr marL="228600" algn="just">
              <a:lnSpc>
                <a:spcPct val="107000"/>
              </a:lnSpc>
            </a:pPr>
            <a:r>
              <a:rPr lang="it-IT" dirty="0" smtClean="0"/>
              <a:t>Sono </a:t>
            </a:r>
            <a:r>
              <a:rPr lang="it-IT" dirty="0"/>
              <a:t>ammissibili le attività avviate e le spese sostenute dal beneficiario a partire dal giorno successivo alla data di presentazione della domanda di sostegno (</a:t>
            </a:r>
            <a:r>
              <a:rPr lang="it-IT" b="1" dirty="0"/>
              <a:t>eleggibilità della spesa a garanzia dell’effetto incentivo)</a:t>
            </a:r>
            <a:r>
              <a:rPr lang="it-IT" dirty="0"/>
              <a:t>.</a:t>
            </a:r>
          </a:p>
          <a:p>
            <a:pPr marL="228600" algn="just">
              <a:lnSpc>
                <a:spcPct val="107000"/>
              </a:lnSpc>
            </a:pPr>
            <a:endParaRPr lang="it-IT" dirty="0" smtClean="0"/>
          </a:p>
          <a:p>
            <a:pPr marL="228600" algn="just">
              <a:lnSpc>
                <a:spcPct val="107000"/>
              </a:lnSpc>
            </a:pPr>
            <a:r>
              <a:rPr lang="it-IT" dirty="0" smtClean="0"/>
              <a:t>Tale </a:t>
            </a:r>
            <a:r>
              <a:rPr lang="it-IT" dirty="0"/>
              <a:t>disposizione vale anche per caparre e anticipi versati, per cui sono esclusi gli investimenti per i quali risultano caparre o anticipi versati anteriormente alla data di protocollazione della domanda di sostegno. </a:t>
            </a:r>
          </a:p>
          <a:p>
            <a:pPr marL="228600" algn="just">
              <a:lnSpc>
                <a:spcPct val="107000"/>
              </a:lnSpc>
            </a:pPr>
            <a:endParaRPr lang="it-IT" dirty="0" smtClean="0"/>
          </a:p>
          <a:p>
            <a:pPr marL="228600" algn="just">
              <a:lnSpc>
                <a:spcPct val="107000"/>
              </a:lnSpc>
            </a:pPr>
            <a:r>
              <a:rPr lang="it-IT" dirty="0" smtClean="0"/>
              <a:t>Fanno </a:t>
            </a:r>
            <a:r>
              <a:rPr lang="it-IT" dirty="0"/>
              <a:t>eccezione le spese propedeutiche alla presentazione della domanda riconducibili a voci di costo per prestazioni relative ad onorari di professionisti, consulenti e studi di fattibilità. Tali spese sono ammissibili se sostenute entro i 12 mesi antecedenti la presentazione della domanda.</a:t>
            </a:r>
          </a:p>
          <a:p>
            <a:pPr marL="228600" algn="just">
              <a:lnSpc>
                <a:spcPct val="107000"/>
              </a:lnSpc>
            </a:pPr>
            <a:endParaRPr lang="it-IT" dirty="0"/>
          </a:p>
          <a:p>
            <a:pPr marL="228600" algn="just">
              <a:lnSpc>
                <a:spcPct val="107000"/>
              </a:lnSpc>
            </a:pPr>
            <a:r>
              <a:rPr lang="it-IT" dirty="0"/>
              <a:t> 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73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CC7C879-3C42-4E7E-B23C-632197D8D88C}"/>
              </a:ext>
            </a:extLst>
          </p:cNvPr>
          <p:cNvSpPr/>
          <p:nvPr/>
        </p:nvSpPr>
        <p:spPr>
          <a:xfrm>
            <a:off x="281367" y="965811"/>
            <a:ext cx="8651657" cy="555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</a:pPr>
            <a:r>
              <a:rPr lang="it-IT" sz="2600" b="1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Spese ammesse 2</a:t>
            </a:r>
            <a:endParaRPr lang="it-IT" sz="26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</a:pPr>
            <a:endParaRPr lang="it-IT" dirty="0" smtClean="0"/>
          </a:p>
          <a:p>
            <a:pPr marL="5143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costruzione e acquisizione ristrutturazione </a:t>
            </a:r>
            <a:r>
              <a:rPr lang="it-IT" dirty="0"/>
              <a:t>di immobili da adibire a trasformazione e commercializzazione di prodotti </a:t>
            </a:r>
            <a:r>
              <a:rPr lang="it-IT" dirty="0" smtClean="0"/>
              <a:t>compresi </a:t>
            </a:r>
            <a:r>
              <a:rPr lang="it-IT" dirty="0"/>
              <a:t>i lavori </a:t>
            </a:r>
            <a:r>
              <a:rPr lang="it-IT" dirty="0" smtClean="0"/>
              <a:t>finalizzati </a:t>
            </a:r>
            <a:r>
              <a:rPr lang="it-IT" dirty="0"/>
              <a:t>all’installazione di macchinari, di impianti tecnologici, di strutture di servizio e dotazioni precedentemente non esistenti;</a:t>
            </a:r>
          </a:p>
          <a:p>
            <a:pPr marL="5143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ampliamenti </a:t>
            </a:r>
            <a:r>
              <a:rPr lang="it-IT" dirty="0"/>
              <a:t>degli immobili esistenti funzionali e coerenti alle attività produttive </a:t>
            </a:r>
            <a:r>
              <a:rPr lang="it-IT" dirty="0" smtClean="0"/>
              <a:t>aziendali</a:t>
            </a:r>
            <a:r>
              <a:rPr lang="it-IT" dirty="0"/>
              <a:t>;</a:t>
            </a:r>
          </a:p>
          <a:p>
            <a:pPr marL="5143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costruzione</a:t>
            </a:r>
            <a:r>
              <a:rPr lang="it-IT" dirty="0"/>
              <a:t>, ricostruzione, recupero e ristrutturazione di immobili che consentano un aumento della capacità di stoccaggio, trasformazione, lavorazione e commercializzazione dei prodotti agricoli o che consentano la modifica sostanziale della natura del prodotto post trasformazione, consistente in prodotti merceologicamente diversi da quelli ottenuti nella fase ante investimento o che consentano di migliorare la logistica, la riduzione dell’utilizzo di parti di processi produttivi svolte da terzi; </a:t>
            </a:r>
          </a:p>
          <a:p>
            <a:pPr marL="228600" algn="just">
              <a:lnSpc>
                <a:spcPct val="107000"/>
              </a:lnSpc>
            </a:pPr>
            <a:endParaRPr lang="it-IT" dirty="0"/>
          </a:p>
          <a:p>
            <a:pPr marL="228600" algn="just">
              <a:lnSpc>
                <a:spcPct val="107000"/>
              </a:lnSpc>
            </a:pPr>
            <a:r>
              <a:rPr lang="it-IT" dirty="0"/>
              <a:t> 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85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CC7C879-3C42-4E7E-B23C-632197D8D88C}"/>
              </a:ext>
            </a:extLst>
          </p:cNvPr>
          <p:cNvSpPr/>
          <p:nvPr/>
        </p:nvSpPr>
        <p:spPr>
          <a:xfrm>
            <a:off x="281367" y="965811"/>
            <a:ext cx="8651657" cy="466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</a:pPr>
            <a:r>
              <a:rPr lang="it-IT" sz="2600" b="1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Spese ammesse 3</a:t>
            </a:r>
            <a:endParaRPr lang="it-IT" sz="26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</a:pPr>
            <a:endParaRPr lang="it-IT" dirty="0" smtClean="0"/>
          </a:p>
          <a:p>
            <a:pPr marL="5143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l'acquisto </a:t>
            </a:r>
            <a:r>
              <a:rPr lang="it-IT" dirty="0"/>
              <a:t>di macchine e impianti necessari alle operazioni di trasformazione e commercializzazione e le relative strumentazioni informatiche e software nuovi direttamente connesse a tali investimenti; </a:t>
            </a:r>
          </a:p>
          <a:p>
            <a:pPr marL="5143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acquisto </a:t>
            </a:r>
            <a:r>
              <a:rPr lang="it-IT" dirty="0"/>
              <a:t>di macchinari che aumentano la capacità </a:t>
            </a:r>
            <a:r>
              <a:rPr lang="it-IT" dirty="0" smtClean="0"/>
              <a:t>produttiva, che </a:t>
            </a:r>
            <a:r>
              <a:rPr lang="it-IT" dirty="0"/>
              <a:t>consentano la modifica della natura del prodotto post </a:t>
            </a:r>
            <a:r>
              <a:rPr lang="it-IT" dirty="0" smtClean="0"/>
              <a:t>trasformazione, la modifica delle </a:t>
            </a:r>
            <a:r>
              <a:rPr lang="it-IT" dirty="0"/>
              <a:t>tecnologie </a:t>
            </a:r>
            <a:r>
              <a:rPr lang="it-IT" dirty="0" smtClean="0"/>
              <a:t>adottate o una </a:t>
            </a:r>
            <a:r>
              <a:rPr lang="it-IT" dirty="0"/>
              <a:t>riduzione delle emissioni;</a:t>
            </a:r>
          </a:p>
          <a:p>
            <a:pPr marL="5143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onorari </a:t>
            </a:r>
            <a:r>
              <a:rPr lang="it-IT" dirty="0"/>
              <a:t>per </a:t>
            </a:r>
            <a:r>
              <a:rPr lang="it-IT" dirty="0" smtClean="0"/>
              <a:t>relazione </a:t>
            </a:r>
            <a:r>
              <a:rPr lang="it-IT" dirty="0"/>
              <a:t>tecnico economica e per lo studio della sostenibilità finanziaria </a:t>
            </a:r>
            <a:r>
              <a:rPr lang="it-IT" dirty="0" smtClean="0"/>
              <a:t>dell’intervento, per studi </a:t>
            </a:r>
            <a:r>
              <a:rPr lang="it-IT" dirty="0"/>
              <a:t>di </a:t>
            </a:r>
            <a:r>
              <a:rPr lang="it-IT" dirty="0" smtClean="0"/>
              <a:t>fattibilità, per progettazione </a:t>
            </a:r>
            <a:r>
              <a:rPr lang="it-IT" dirty="0"/>
              <a:t>degli </a:t>
            </a:r>
            <a:r>
              <a:rPr lang="it-IT" dirty="0" smtClean="0"/>
              <a:t>investimenti, </a:t>
            </a:r>
            <a:r>
              <a:rPr lang="it-IT" dirty="0"/>
              <a:t>per </a:t>
            </a:r>
            <a:r>
              <a:rPr lang="it-IT" dirty="0" smtClean="0"/>
              <a:t>direzione </a:t>
            </a:r>
            <a:r>
              <a:rPr lang="it-IT" dirty="0"/>
              <a:t>dei lavori e </a:t>
            </a:r>
            <a:r>
              <a:rPr lang="it-IT" dirty="0" smtClean="0"/>
              <a:t>collaudo </a:t>
            </a:r>
            <a:r>
              <a:rPr lang="it-IT" dirty="0"/>
              <a:t>degli investimenti;</a:t>
            </a:r>
          </a:p>
          <a:p>
            <a:pPr marL="5143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in caso di acquisizione di beni immobili, parcella </a:t>
            </a:r>
            <a:r>
              <a:rPr lang="it-IT" dirty="0"/>
              <a:t>notarile al netto di tasse e imposte. </a:t>
            </a:r>
          </a:p>
          <a:p>
            <a:pPr marL="5143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it-IT" dirty="0"/>
          </a:p>
          <a:p>
            <a:pPr marL="228600" algn="just">
              <a:lnSpc>
                <a:spcPct val="107000"/>
              </a:lnSpc>
            </a:pPr>
            <a:r>
              <a:rPr lang="it-IT" dirty="0"/>
              <a:t> 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83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CC7C879-3C42-4E7E-B23C-632197D8D88C}"/>
              </a:ext>
            </a:extLst>
          </p:cNvPr>
          <p:cNvSpPr/>
          <p:nvPr/>
        </p:nvSpPr>
        <p:spPr>
          <a:xfrm>
            <a:off x="179512" y="1280195"/>
            <a:ext cx="8651657" cy="478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CRITERI </a:t>
            </a:r>
            <a:r>
              <a:rPr lang="it-IT" sz="2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it-IT" sz="2800" b="1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DEMARCAZIONE </a:t>
            </a:r>
            <a:r>
              <a:rPr lang="it-IT" sz="2000" b="1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it-IT" sz="20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gli investimenti sovvenzionabili ai sensi del Reg. (UE) n. </a:t>
            </a:r>
            <a:r>
              <a:rPr lang="it-IT" sz="2000" b="1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1308/2013 relativo all’organizzazione comune dei mercati dei prodotti agricoli</a:t>
            </a:r>
          </a:p>
          <a:p>
            <a:endParaRPr lang="it-IT" sz="20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/>
              <a:t>P</a:t>
            </a:r>
            <a:r>
              <a:rPr lang="it-IT" dirty="0" smtClean="0"/>
              <a:t>ossono </a:t>
            </a:r>
            <a:r>
              <a:rPr lang="it-IT" dirty="0"/>
              <a:t>quindi accedere al </a:t>
            </a:r>
            <a:r>
              <a:rPr lang="it-IT" dirty="0" smtClean="0"/>
              <a:t>bando PSR:</a:t>
            </a:r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/>
              <a:t>le </a:t>
            </a:r>
            <a:r>
              <a:rPr lang="it-IT" dirty="0"/>
              <a:t>imprese aderenti alle </a:t>
            </a:r>
            <a:r>
              <a:rPr lang="it-IT" dirty="0" smtClean="0"/>
              <a:t>OP </a:t>
            </a:r>
            <a:r>
              <a:rPr lang="it-IT" dirty="0"/>
              <a:t>con sede nelle Marche o fuori regione per investimenti relativi a tale settore e ubicati nel territorio regionale, che abbiano un costo totale, al netto di eventuali spese tecniche, </a:t>
            </a:r>
            <a:r>
              <a:rPr lang="it-IT" b="1" dirty="0"/>
              <a:t>superiore a € </a:t>
            </a:r>
            <a:r>
              <a:rPr lang="it-IT" b="1" dirty="0" smtClean="0"/>
              <a:t>300.000,00 </a:t>
            </a:r>
            <a:r>
              <a:rPr lang="it-IT" dirty="0"/>
              <a:t>euro per ciascuna domanda di finanziamento, compresi eventuali finanziamenti realizzati in forma integrata con la sottomisura 4.2., Operazione B</a:t>
            </a:r>
            <a:r>
              <a:rPr lang="it-IT" dirty="0" smtClean="0"/>
              <a:t>);</a:t>
            </a:r>
          </a:p>
          <a:p>
            <a:pPr algn="just"/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/>
              <a:t>le </a:t>
            </a:r>
            <a:r>
              <a:rPr lang="it-IT" dirty="0"/>
              <a:t>imprese di trasformazione e/o commercializzazione del settore vitivinicolo per investimenti materiali o immateriali </a:t>
            </a:r>
            <a:r>
              <a:rPr lang="it-IT" dirty="0" smtClean="0"/>
              <a:t>che </a:t>
            </a:r>
            <a:r>
              <a:rPr lang="it-IT" dirty="0"/>
              <a:t>abbiano un costo totale </a:t>
            </a:r>
            <a:r>
              <a:rPr lang="it-IT" b="1" dirty="0"/>
              <a:t>superiore a 100.000,00 </a:t>
            </a:r>
            <a:r>
              <a:rPr lang="it-IT" dirty="0"/>
              <a:t>euro per ciascuna domanda di sostegno, compresi eventuali finanziamenti realizzati in forma integrata con la sottomisura 4.2 operazione B). </a:t>
            </a:r>
            <a:endParaRPr lang="it-IT" b="1" dirty="0" smtClean="0"/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44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CC7C879-3C42-4E7E-B23C-632197D8D88C}"/>
              </a:ext>
            </a:extLst>
          </p:cNvPr>
          <p:cNvSpPr/>
          <p:nvPr/>
        </p:nvSpPr>
        <p:spPr>
          <a:xfrm>
            <a:off x="179512" y="1280195"/>
            <a:ext cx="8651657" cy="3486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ENTITA’ DELL’AIUTO</a:t>
            </a:r>
            <a:endParaRPr lang="it-IT" sz="20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056204"/>
              </p:ext>
            </p:extLst>
          </p:nvPr>
        </p:nvGraphicFramePr>
        <p:xfrm>
          <a:off x="323528" y="2276870"/>
          <a:ext cx="8424936" cy="26643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636327">
                  <a:extLst>
                    <a:ext uri="{9D8B030D-6E8A-4147-A177-3AD203B41FA5}">
                      <a16:colId xmlns:a16="http://schemas.microsoft.com/office/drawing/2014/main" val="2799772991"/>
                    </a:ext>
                  </a:extLst>
                </a:gridCol>
                <a:gridCol w="1788609">
                  <a:extLst>
                    <a:ext uri="{9D8B030D-6E8A-4147-A177-3AD203B41FA5}">
                      <a16:colId xmlns:a16="http://schemas.microsoft.com/office/drawing/2014/main" val="1946888735"/>
                    </a:ext>
                  </a:extLst>
                </a:gridCol>
              </a:tblGrid>
              <a:tr h="66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</a:rPr>
                        <a:t>Criteri di definizione dell’aiuto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600">
                          <a:effectLst/>
                        </a:rPr>
                        <a:t>Tasso di aiuto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0891206"/>
                  </a:ext>
                </a:extLst>
              </a:tr>
              <a:tr h="66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</a:rPr>
                        <a:t>Investimenti realizzati nell’ambito del Partenariato Europeo per l’Innovazione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600">
                          <a:effectLst/>
                        </a:rPr>
                        <a:t>60%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8997978"/>
                  </a:ext>
                </a:extLst>
              </a:tr>
              <a:tr h="66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</a:rPr>
                        <a:t>Investimenti realizzati nell’ambito di una fusione di Organizzazioni di Produttori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600">
                          <a:effectLst/>
                        </a:rPr>
                        <a:t>60%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5460517"/>
                  </a:ext>
                </a:extLst>
              </a:tr>
              <a:tr h="66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</a:rPr>
                        <a:t>Altri investimenti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600" dirty="0">
                          <a:effectLst/>
                        </a:rPr>
                        <a:t>40%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6522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301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CC7C879-3C42-4E7E-B23C-632197D8D88C}"/>
              </a:ext>
            </a:extLst>
          </p:cNvPr>
          <p:cNvSpPr/>
          <p:nvPr/>
        </p:nvSpPr>
        <p:spPr>
          <a:xfrm>
            <a:off x="179512" y="1280195"/>
            <a:ext cx="8651657" cy="354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Realizzazione del progetto</a:t>
            </a:r>
            <a:endParaRPr lang="it-IT" sz="20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Il </a:t>
            </a:r>
            <a:r>
              <a:rPr lang="it-IT" dirty="0"/>
              <a:t>pagamento può essere richiesto sotto forma di: </a:t>
            </a:r>
          </a:p>
          <a:p>
            <a:pPr marL="552450" indent="-28575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dirty="0" smtClean="0"/>
              <a:t>Anticipo fino </a:t>
            </a:r>
            <a:r>
              <a:rPr lang="it-IT" dirty="0"/>
              <a:t>ad un massimo del 50% del contributo </a:t>
            </a:r>
            <a:r>
              <a:rPr lang="it-IT" dirty="0" smtClean="0"/>
              <a:t>concesso con fidejussione.; </a:t>
            </a:r>
            <a:endParaRPr lang="it-IT" dirty="0"/>
          </a:p>
          <a:p>
            <a:pPr marL="552450" indent="-28575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dirty="0" smtClean="0"/>
              <a:t>Stato </a:t>
            </a:r>
            <a:r>
              <a:rPr lang="it-IT" dirty="0"/>
              <a:t>avanzamento lavori </a:t>
            </a:r>
            <a:r>
              <a:rPr lang="it-IT" dirty="0" smtClean="0"/>
              <a:t>(SAL) fino all’80% del contributo concesso: può </a:t>
            </a:r>
            <a:r>
              <a:rPr lang="it-IT" dirty="0"/>
              <a:t>essere richiesto massimo due </a:t>
            </a:r>
            <a:r>
              <a:rPr lang="it-IT" dirty="0" smtClean="0"/>
              <a:t>volte, una nel caso </a:t>
            </a:r>
            <a:r>
              <a:rPr lang="it-IT" dirty="0"/>
              <a:t>il richiedente abbia presentato domanda di </a:t>
            </a:r>
            <a:r>
              <a:rPr lang="it-IT" dirty="0" smtClean="0"/>
              <a:t>anticipazione;</a:t>
            </a:r>
            <a:endParaRPr lang="it-IT" dirty="0"/>
          </a:p>
          <a:p>
            <a:pPr marL="552450" indent="-28575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dirty="0" smtClean="0"/>
              <a:t>domanda </a:t>
            </a:r>
            <a:r>
              <a:rPr lang="it-IT" dirty="0"/>
              <a:t>di pagamento del </a:t>
            </a:r>
            <a:r>
              <a:rPr lang="it-IT" dirty="0" smtClean="0"/>
              <a:t>saldo da presentare entro 24 mesi dalla comunicazione di finanziabilità . </a:t>
            </a:r>
            <a:endParaRPr lang="it-IT" dirty="0"/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96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CC7C879-3C42-4E7E-B23C-632197D8D88C}"/>
              </a:ext>
            </a:extLst>
          </p:cNvPr>
          <p:cNvSpPr/>
          <p:nvPr/>
        </p:nvSpPr>
        <p:spPr>
          <a:xfrm>
            <a:off x="179512" y="1101328"/>
            <a:ext cx="8651657" cy="5467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Impegni dei beneficiari</a:t>
            </a:r>
          </a:p>
          <a:p>
            <a:endParaRPr lang="it-IT" sz="20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dirty="0" smtClean="0"/>
              <a:t>mantenere </a:t>
            </a:r>
            <a:r>
              <a:rPr lang="it-IT" dirty="0"/>
              <a:t>gli impegni sottoscritti con i produttori di base per un periodo di almeno tre anni a decorrere dalla prima annualità post investimento dalla data del saldo finale;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dirty="0"/>
              <a:t>garantire la destinazione d’uso degli investimenti realizzati per le medesime finalità per cui sono stati approvati per un periodo di 10 anni per gli investimenti immobili e 5 anni per quelli mobili, a decorrere dalla data di adozione del provvedimento </a:t>
            </a:r>
            <a:r>
              <a:rPr lang="it-IT" dirty="0" smtClean="0"/>
              <a:t>di autorizzazione </a:t>
            </a:r>
            <a:r>
              <a:rPr lang="it-IT" dirty="0"/>
              <a:t>al pagamento del saldo finale. </a:t>
            </a:r>
          </a:p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dirty="0"/>
              <a:t>non alienare per un periodo di 5 anni, i beni acquistati o ristrutturati grazie al contributo. Al fine di individuare la decorrenza dell’obbligo, si fa riferimento al decreto del Dirigente relativo all’ autorizzazione al pagamento del saldo finale. </a:t>
            </a:r>
            <a:endParaRPr lang="it-IT" dirty="0" smtClean="0"/>
          </a:p>
          <a:p>
            <a:pPr lvl="0" algn="just">
              <a:spcBef>
                <a:spcPts val="600"/>
              </a:spcBef>
            </a:pPr>
            <a:endParaRPr lang="it-IT" dirty="0"/>
          </a:p>
          <a:p>
            <a:pPr algn="just">
              <a:spcBef>
                <a:spcPts val="600"/>
              </a:spcBef>
            </a:pPr>
            <a:r>
              <a:rPr lang="it-IT" dirty="0" smtClean="0"/>
              <a:t>In </a:t>
            </a:r>
            <a:r>
              <a:rPr lang="it-IT" dirty="0"/>
              <a:t>caso di mancato rispetto degli impegni ai quali è subordinata la concessione del contributo, si applicano le riduzioni e le esclusioni disciplinate con DGR 1068/2019 ss.mm e dal DDS 451/2019 ss.mm..</a:t>
            </a:r>
          </a:p>
          <a:p>
            <a:pPr algn="just">
              <a:spcBef>
                <a:spcPts val="600"/>
              </a:spcBef>
            </a:pPr>
            <a:r>
              <a:rPr lang="it-IT" dirty="0"/>
              <a:t> 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4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3FD0D77-C89E-4ACA-8FF2-536CD8509D41}"/>
              </a:ext>
            </a:extLst>
          </p:cNvPr>
          <p:cNvSpPr/>
          <p:nvPr/>
        </p:nvSpPr>
        <p:spPr>
          <a:xfrm>
            <a:off x="323528" y="1412776"/>
            <a:ext cx="8728250" cy="424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it-IT" sz="2800" b="1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OBIETTIVI 1</a:t>
            </a:r>
            <a:endParaRPr lang="it-IT" sz="28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misura è finalizzata a garantire il sostegno a favore delle imprese di trasformazione delle produzioni agricole al fine di accrescerne la competitività, promuovere l’adeguamento e/o ammodernamento delle loro strutture di trasformazione e commercializzazione nonché il miglioramento della sostenibilità globale delle stesse, anche in termini di mitigazione e adattamento ai cambiamenti climatici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benefici concessi devono garantire la creazione e il mantenimento di un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legame tra i produttori primari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imprese agroalimentari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1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42D3401-D9B1-4E88-88E6-742C104BA74B}"/>
              </a:ext>
            </a:extLst>
          </p:cNvPr>
          <p:cNvSpPr/>
          <p:nvPr/>
        </p:nvSpPr>
        <p:spPr>
          <a:xfrm>
            <a:off x="1835696" y="292494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92077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3FD0D77-C89E-4ACA-8FF2-536CD8509D41}"/>
              </a:ext>
            </a:extLst>
          </p:cNvPr>
          <p:cNvSpPr/>
          <p:nvPr/>
        </p:nvSpPr>
        <p:spPr>
          <a:xfrm>
            <a:off x="102919" y="908720"/>
            <a:ext cx="8728250" cy="5690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endParaRPr lang="it-IT" sz="2000" b="1" dirty="0" smtClean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it-IT" sz="2800" b="1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OBIETTIVI 2</a:t>
            </a:r>
            <a:endParaRPr lang="it-IT" sz="28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misura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 distinta in due «operazioni» che vengono finanziate attraverso lo stesso bando, ma con </a:t>
            </a:r>
            <a:r>
              <a:rPr lang="it-IT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separati 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05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L’operazione 4.2.A finanzia:</a:t>
            </a: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Impianti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sviluppo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prodotti nuovi o prodotti di più elevata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qualità</a:t>
            </a: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creazione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e/o ammodernamento di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strutture di ricevimento, stoccaggio,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condizionamento;</a:t>
            </a: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trattamento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delle acque reflue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 settore della trasformazione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dei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prodotti agricoli;</a:t>
            </a: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realizzazione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 di gestione della qualità e della sicurezza alimentare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514350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investimenti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conformarsi alla norma dell'Unione che diventeranno obbligatorie per l'azienda nel prossimo futuro;</a:t>
            </a:r>
          </a:p>
          <a:p>
            <a:pPr marL="5143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Lavorazione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biomassa aziendale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da aziende locali in rete per le energie rinnovabili nei limiti dei fabbisogni energetici aziendali; 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3FD0D77-C89E-4ACA-8FF2-536CD8509D41}"/>
              </a:ext>
            </a:extLst>
          </p:cNvPr>
          <p:cNvSpPr/>
          <p:nvPr/>
        </p:nvSpPr>
        <p:spPr>
          <a:xfrm>
            <a:off x="102919" y="908720"/>
            <a:ext cx="8728250" cy="3945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endParaRPr lang="it-IT" sz="2800" b="1" dirty="0" smtClean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it-IT" sz="2800" b="1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OBIETTIVI 3</a:t>
            </a:r>
            <a:endParaRPr lang="it-IT" sz="28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L’operazione 4.2.B finanzia</a:t>
            </a:r>
          </a:p>
          <a:p>
            <a:pPr marL="5715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gli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investimenti materiali e immateriali funzionali alla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riduzione dei consumi energetici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grazie alla maggiore efficienza degli impianti e strutture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produttive;</a:t>
            </a:r>
          </a:p>
          <a:p>
            <a:pPr marL="5715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investimenti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la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produzione di energia da fonti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rinnovabili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Gli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investimenti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dell’operazione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sono finanziabili esclusivamente nell’ambito di un progetto di investimento integrato con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 operazione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A).</a:t>
            </a:r>
          </a:p>
        </p:txBody>
      </p:sp>
    </p:spTree>
    <p:extLst>
      <p:ext uri="{BB962C8B-B14F-4D97-AF65-F5344CB8AC3E}">
        <p14:creationId xmlns:p14="http://schemas.microsoft.com/office/powerpoint/2010/main" val="305055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CC7C879-3C42-4E7E-B23C-632197D8D88C}"/>
              </a:ext>
            </a:extLst>
          </p:cNvPr>
          <p:cNvSpPr/>
          <p:nvPr/>
        </p:nvSpPr>
        <p:spPr>
          <a:xfrm>
            <a:off x="179512" y="1280195"/>
            <a:ext cx="8651657" cy="5657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</a:pPr>
            <a:r>
              <a:rPr lang="it-IT" sz="26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DESTINATARI DEL </a:t>
            </a:r>
            <a:r>
              <a:rPr lang="it-IT" sz="2600" b="1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BANDO 1</a:t>
            </a:r>
            <a:endParaRPr lang="it-IT" sz="26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Imprese che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svolgono attività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nel settore della trasformazione e commercializzazione dei prodotti agricoli, di cui all’Allegato I del trattato, come prodotti in ingresso del ciclo di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lavorazione, con una sede operativa nella regione Marche.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</a:pPr>
            <a:endParaRPr lang="it-IT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Al momento della presentazione della domanda l’impresa deve trasformare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 commercializzare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materia prima costituita per oltre il 60% da prodotti di provenienza extra aziendale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in termini di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quantità cioè prodotti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agricoli acquistati da soggetti terzi o conferiti dai soci in caso di cooperative o Organizzazioni di Produttori (OP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28600" algn="just">
              <a:lnSpc>
                <a:spcPct val="107000"/>
              </a:lnSpc>
            </a:pPr>
            <a:endParaRPr lang="it-I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Tale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requisito non si applica in caso di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cooperative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agricole,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consorzi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 Organizzazioni di Produttori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che hanno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da statuto l’obbligo di conferimento della materia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prima da parte dei soci.</a:t>
            </a:r>
            <a:endParaRPr lang="it-IT" sz="12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2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9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CC7C879-3C42-4E7E-B23C-632197D8D88C}"/>
              </a:ext>
            </a:extLst>
          </p:cNvPr>
          <p:cNvSpPr/>
          <p:nvPr/>
        </p:nvSpPr>
        <p:spPr>
          <a:xfrm>
            <a:off x="179512" y="1280195"/>
            <a:ext cx="8651657" cy="5459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</a:pPr>
            <a:r>
              <a:rPr lang="it-IT" sz="26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DESTINATARI DEL </a:t>
            </a:r>
            <a:r>
              <a:rPr lang="it-IT" sz="2600" b="1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BANDO 2</a:t>
            </a:r>
            <a:endParaRPr lang="it-IT" sz="26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imprese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devono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essere concessionari del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marchio QM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o aderenti ad uno dei seguenti sistema di qualità certificata: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DOP, IGP, STG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ed indicazioni facoltative di qualità disciplinate dal Titolo IV del Reg. (UE) n. 1151/2012, limitatamente all'indicazione “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prodotto di montagna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” di cui all'art. 31.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possesso del requisito viene accertato in fase di ammissibilità tramite: </a:t>
            </a:r>
          </a:p>
          <a:p>
            <a:pPr marL="571500" indent="-342900" algn="just">
              <a:lnSpc>
                <a:spcPct val="107000"/>
              </a:lnSpc>
              <a:spcAft>
                <a:spcPts val="0"/>
              </a:spcAft>
              <a:buAutoNum type="alphaLcParenR"/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l’idoneità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 svolgere il ruolo di concessionario del marchio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QM</a:t>
            </a:r>
          </a:p>
          <a:p>
            <a:pPr marL="571500" indent="-342900" algn="just">
              <a:lnSpc>
                <a:spcPct val="107000"/>
              </a:lnSpc>
              <a:spcAft>
                <a:spcPts val="0"/>
              </a:spcAft>
              <a:buAutoNum type="alphaLcParenR"/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certificazione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dell’organismo di controllo autorizzato per gli altri sistemi di certificazione.</a:t>
            </a:r>
          </a:p>
          <a:p>
            <a:pPr marL="228600" algn="just">
              <a:lnSpc>
                <a:spcPct val="107000"/>
              </a:lnSpc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Sono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escluse d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questo obbligo le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Organizzazione di Produttori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riconosciute ai sensi del Reg (UE) 1308/13 art.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152 e le imprese che vengono finanziate nell’ambito di un </a:t>
            </a:r>
            <a:r>
              <a:rPr lang="it-IT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progetto di filiera del PSR</a:t>
            </a:r>
          </a:p>
          <a:p>
            <a:pPr marL="228600" algn="just">
              <a:lnSpc>
                <a:spcPct val="107000"/>
              </a:lnSpc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81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CC7C879-3C42-4E7E-B23C-632197D8D88C}"/>
              </a:ext>
            </a:extLst>
          </p:cNvPr>
          <p:cNvSpPr/>
          <p:nvPr/>
        </p:nvSpPr>
        <p:spPr>
          <a:xfrm>
            <a:off x="179512" y="1280195"/>
            <a:ext cx="8651657" cy="4415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</a:pPr>
            <a:r>
              <a:rPr lang="it-IT" sz="26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DESTINATARI DEL </a:t>
            </a:r>
            <a:r>
              <a:rPr lang="it-IT" sz="2600" b="1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BANDO 3</a:t>
            </a:r>
            <a:endParaRPr lang="it-IT" sz="26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6700" algn="just" defTabSz="898525">
              <a:lnSpc>
                <a:spcPct val="107000"/>
              </a:lnSpc>
              <a:tabLst>
                <a:tab pos="8077200" algn="l"/>
              </a:tabLst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Altre condizioni di ammissibilità riferite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all’impresa: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2450" lvl="0" indent="-285750" algn="just" defTabSz="898525">
              <a:buFont typeface="Wingdings" panose="05000000000000000000" pitchFamily="2" charset="2"/>
              <a:buChar char="v"/>
              <a:tabLst>
                <a:tab pos="8077200" algn="l"/>
              </a:tabLst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non essere inclusa tra le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imprese in difficoltà </a:t>
            </a:r>
          </a:p>
          <a:p>
            <a:pPr marL="552450" lvl="0" indent="-285750" algn="just" defTabSz="898525">
              <a:buFont typeface="Wingdings" panose="05000000000000000000" pitchFamily="2" charset="2"/>
              <a:buChar char="v"/>
              <a:tabLst>
                <a:tab pos="8077200" algn="l"/>
              </a:tabLst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non essere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destinataria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di un ordine di recupero pendente a seguito di una precedente decisione della Commissione che dichiara gli aiuti illegittimi e incompatibili con il mercato interno (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clausola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Deggendorf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52450" lvl="0" indent="-285750" algn="just" defTabSz="898525">
              <a:buFont typeface="Wingdings" panose="05000000000000000000" pitchFamily="2" charset="2"/>
              <a:buChar char="v"/>
              <a:tabLst>
                <a:tab pos="8077200" algn="l"/>
              </a:tabLst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avere la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disponibilità dei terreni e fabbricati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sui quali intende realizzare l’investimento, a decorrere dalla presentazione della domanda di sostegno e fino al completo adempimento degli impegni assunti con l’adesione alla presente Sottomisura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6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CC7C879-3C42-4E7E-B23C-632197D8D88C}"/>
              </a:ext>
            </a:extLst>
          </p:cNvPr>
          <p:cNvSpPr/>
          <p:nvPr/>
        </p:nvSpPr>
        <p:spPr>
          <a:xfrm>
            <a:off x="179512" y="1280195"/>
            <a:ext cx="8651657" cy="368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</a:pPr>
            <a:r>
              <a:rPr lang="it-IT" sz="2600" b="1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REQUISITI DEL PROGETTO 1</a:t>
            </a:r>
            <a:endParaRPr lang="it-IT" sz="26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dirty="0"/>
              <a:t>Il progetto deve riguardare interventi finalizzati all’ottenimento delle produzioni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IGP, e STG, prodotti contraddistinti dal marchio regionale QM ed indicazioni facoltative di qualità disciplinate dal Titolo IV del Reg. (UE) n. 1151/2012, limitatamente all'indicazione “prodotto di montagna” di cui all'art.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31.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Sono esclusi i progetti realizzati da OP.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Tale requisito non si applica nel caso di progetti di filiera con il PSR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8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CC7C879-3C42-4E7E-B23C-632197D8D88C}"/>
              </a:ext>
            </a:extLst>
          </p:cNvPr>
          <p:cNvSpPr/>
          <p:nvPr/>
        </p:nvSpPr>
        <p:spPr>
          <a:xfrm>
            <a:off x="179512" y="1280195"/>
            <a:ext cx="8651657" cy="4570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</a:pPr>
            <a:r>
              <a:rPr lang="it-IT" sz="2600" b="1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REQUISITI DEL PROGETTO 2</a:t>
            </a:r>
            <a:endParaRPr lang="it-IT" sz="26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</a:pPr>
            <a:r>
              <a:rPr lang="it-IT" dirty="0"/>
              <a:t>Per i progetti finalizzati alla produzione dei prodotti di qualità certificata, a decorrere dalla prima annualità post investimento successiva alla data del saldo finale, e </a:t>
            </a:r>
            <a:r>
              <a:rPr lang="it-IT" b="1" dirty="0"/>
              <a:t>per un periodo di almeno tre anni, deve essere  garantito che l’approvvigionamento di almeno il 60% della materia prima lavorata dagli impianti finanziati  in termini di quantità</a:t>
            </a:r>
            <a:r>
              <a:rPr lang="it-IT" dirty="0"/>
              <a:t>, appartenga alle categorie </a:t>
            </a:r>
            <a:r>
              <a:rPr lang="it-IT" dirty="0" smtClean="0"/>
              <a:t>sopra indicate . </a:t>
            </a:r>
          </a:p>
          <a:p>
            <a:pPr marL="228600" algn="just">
              <a:lnSpc>
                <a:spcPct val="107000"/>
              </a:lnSpc>
            </a:pPr>
            <a:endParaRPr lang="it-IT" dirty="0" smtClean="0"/>
          </a:p>
          <a:p>
            <a:pPr marL="228600" algn="just">
              <a:lnSpc>
                <a:spcPct val="107000"/>
              </a:lnSpc>
            </a:pPr>
            <a:r>
              <a:rPr lang="it-IT" dirty="0" smtClean="0"/>
              <a:t>Tale </a:t>
            </a:r>
            <a:r>
              <a:rPr lang="it-IT" dirty="0"/>
              <a:t>requisito di ammissibilità del progetto è accertato in fase di saldo finale attraverso </a:t>
            </a:r>
            <a:r>
              <a:rPr lang="it-IT" b="1" dirty="0"/>
              <a:t>contratti di fornitura sottoscritti con produttori agricoli di base</a:t>
            </a:r>
            <a:r>
              <a:rPr lang="it-IT" dirty="0" smtClean="0"/>
              <a:t>.</a:t>
            </a:r>
          </a:p>
          <a:p>
            <a:pPr marL="228600" algn="just">
              <a:lnSpc>
                <a:spcPct val="107000"/>
              </a:lnSpc>
            </a:pPr>
            <a:endParaRPr lang="it-IT" dirty="0" smtClean="0"/>
          </a:p>
          <a:p>
            <a:pPr marL="228600" algn="just">
              <a:lnSpc>
                <a:spcPct val="107000"/>
              </a:lnSpc>
            </a:pPr>
            <a:r>
              <a:rPr lang="it-IT" dirty="0" smtClean="0"/>
              <a:t>L’obbligo </a:t>
            </a:r>
            <a:r>
              <a:rPr lang="it-IT" dirty="0"/>
              <a:t>di stipulare i contratti sopra indicati, non si applica alle cooperative agricole e loro consorzi, i cui associati, per obbligo statutario debbano conferire materia prima aziendale .  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567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1901</Words>
  <Application>Microsoft Office PowerPoint</Application>
  <PresentationFormat>Presentazione su schermo (4:3)</PresentationFormat>
  <Paragraphs>175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Calibri</vt:lpstr>
      <vt:lpstr>Myriad Pro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Conti</dc:creator>
  <cp:lastModifiedBy>Francesca Severini</cp:lastModifiedBy>
  <cp:revision>192</cp:revision>
  <dcterms:created xsi:type="dcterms:W3CDTF">2017-02-20T13:24:14Z</dcterms:created>
  <dcterms:modified xsi:type="dcterms:W3CDTF">2022-05-25T13:30:39Z</dcterms:modified>
</cp:coreProperties>
</file>